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50" roundtripDataSignature="AMtx7mgFU2JogIR48MAYYllTu5UGHyV8u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0" Type="http://customschemas.google.com/relationships/presentationmetadata" Target="meta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1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2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2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2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2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2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2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2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2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2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2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3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3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3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p3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3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p3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3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3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p3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p3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p4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p4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p4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p4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" name="Google Shape;407;p4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p4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oogle Shape;23;p4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4" name="Google Shape;24;p47"/>
            <p:cNvCxnSpPr/>
            <p:nvPr/>
          </p:nvCxnSpPr>
          <p:spPr>
            <a:xfrm>
              <a:off x="9371012" y="0"/>
              <a:ext cx="1219200" cy="6858000"/>
            </a:xfrm>
            <a:prstGeom prst="straightConnector1">
              <a:avLst/>
            </a:prstGeom>
            <a:noFill/>
            <a:ln cap="flat" cmpd="sng" w="9525">
              <a:solidFill>
                <a:srgbClr val="BFBFB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5" name="Google Shape;25;p47"/>
            <p:cNvCxnSpPr/>
            <p:nvPr/>
          </p:nvCxnSpPr>
          <p:spPr>
            <a:xfrm flipH="1">
              <a:off x="7425267" y="3681413"/>
              <a:ext cx="4763558" cy="3176587"/>
            </a:xfrm>
            <a:prstGeom prst="straightConnector1">
              <a:avLst/>
            </a:prstGeom>
            <a:noFill/>
            <a:ln cap="flat" cmpd="sng" w="9525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6" name="Google Shape;26;p47"/>
            <p:cNvSpPr/>
            <p:nvPr/>
          </p:nvSpPr>
          <p:spPr>
            <a:xfrm>
              <a:off x="9181476" y="-8467"/>
              <a:ext cx="3007349" cy="6866467"/>
            </a:xfrm>
            <a:custGeom>
              <a:rect b="b" l="l" r="r" t="t"/>
              <a:pathLst>
                <a:path extrusionOk="0" h="6866467" w="3007349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29803"/>
              </a:schemeClr>
            </a:solidFill>
            <a:ln>
              <a:noFill/>
            </a:ln>
          </p:spPr>
        </p:sp>
        <p:sp>
          <p:nvSpPr>
            <p:cNvPr id="27" name="Google Shape;27;p47"/>
            <p:cNvSpPr/>
            <p:nvPr/>
          </p:nvSpPr>
          <p:spPr>
            <a:xfrm>
              <a:off x="9603442" y="-8467"/>
              <a:ext cx="2588558" cy="6866467"/>
            </a:xfrm>
            <a:custGeom>
              <a:rect b="b" l="l" r="r" t="t"/>
              <a:pathLst>
                <a:path extrusionOk="0" h="6866467" w="2573311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</p:sp>
        <p:sp>
          <p:nvSpPr>
            <p:cNvPr id="28" name="Google Shape;28;p47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fmla="val 100000" name="adj"/>
              </a:avLst>
            </a:prstGeom>
            <a:solidFill>
              <a:schemeClr val="accent2">
                <a:alpha val="71764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47"/>
            <p:cNvSpPr/>
            <p:nvPr/>
          </p:nvSpPr>
          <p:spPr>
            <a:xfrm>
              <a:off x="9334500" y="-8467"/>
              <a:ext cx="2854326" cy="6866467"/>
            </a:xfrm>
            <a:custGeom>
              <a:rect b="b" l="l" r="r" t="t"/>
              <a:pathLst>
                <a:path extrusionOk="0" h="6866467" w="2858013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F7818">
                <a:alpha val="69803"/>
              </a:srgbClr>
            </a:solidFill>
            <a:ln>
              <a:noFill/>
            </a:ln>
          </p:spPr>
        </p:sp>
        <p:sp>
          <p:nvSpPr>
            <p:cNvPr id="30" name="Google Shape;30;p47"/>
            <p:cNvSpPr/>
            <p:nvPr/>
          </p:nvSpPr>
          <p:spPr>
            <a:xfrm>
              <a:off x="10898730" y="-8467"/>
              <a:ext cx="1290094" cy="6866467"/>
            </a:xfrm>
            <a:custGeom>
              <a:rect b="b" l="l" r="r" t="t"/>
              <a:pathLst>
                <a:path extrusionOk="0" h="6858000" w="1290094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rgbClr val="BFE471">
                <a:alpha val="69803"/>
              </a:srgbClr>
            </a:solidFill>
            <a:ln>
              <a:noFill/>
            </a:ln>
          </p:spPr>
        </p:sp>
        <p:sp>
          <p:nvSpPr>
            <p:cNvPr id="31" name="Google Shape;31;p47"/>
            <p:cNvSpPr/>
            <p:nvPr/>
          </p:nvSpPr>
          <p:spPr>
            <a:xfrm>
              <a:off x="10938999" y="-8467"/>
              <a:ext cx="1249825" cy="6866467"/>
            </a:xfrm>
            <a:custGeom>
              <a:rect b="b" l="l" r="r" t="t"/>
              <a:pathLst>
                <a:path extrusionOk="0" h="6858000" w="1249825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4705"/>
              </a:schemeClr>
            </a:solidFill>
            <a:ln>
              <a:noFill/>
            </a:ln>
          </p:spPr>
        </p:sp>
        <p:sp>
          <p:nvSpPr>
            <p:cNvPr id="32" name="Google Shape;32;p4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fmla="val 100000" name="adj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47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fmla="val 100000" name="adj"/>
              </a:avLst>
            </a:prstGeom>
            <a:solidFill>
              <a:schemeClr val="accent1">
                <a:alpha val="84705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" name="Google Shape;34;p47"/>
          <p:cNvSpPr txBox="1"/>
          <p:nvPr>
            <p:ph type="ctrTitle"/>
          </p:nvPr>
        </p:nvSpPr>
        <p:spPr>
          <a:xfrm>
            <a:off x="1507067" y="2404534"/>
            <a:ext cx="7766936" cy="164630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Trebuchet MS"/>
              <a:buNone/>
              <a:defRPr sz="5400">
                <a:solidFill>
                  <a:schemeClr val="accen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47"/>
          <p:cNvSpPr txBox="1"/>
          <p:nvPr>
            <p:ph idx="1" type="subTitle"/>
          </p:nvPr>
        </p:nvSpPr>
        <p:spPr>
          <a:xfrm>
            <a:off x="1507067" y="4050833"/>
            <a:ext cx="7766936" cy="10968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r">
              <a:spcBef>
                <a:spcPts val="1000"/>
              </a:spcBef>
              <a:spcAft>
                <a:spcPts val="0"/>
              </a:spcAft>
              <a:buSzPts val="1440"/>
              <a:buNone/>
              <a:defRPr>
                <a:solidFill>
                  <a:srgbClr val="7F7F7F"/>
                </a:solidFill>
              </a:defRPr>
            </a:lvl1pPr>
            <a:lvl2pPr lvl="1" algn="ctr">
              <a:spcBef>
                <a:spcPts val="1000"/>
              </a:spcBef>
              <a:spcAft>
                <a:spcPts val="0"/>
              </a:spcAft>
              <a:buSzPts val="128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6" name="Google Shape;36;p47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47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47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-B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aption">
  <p:cSld name="Title and Caption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56"/>
          <p:cNvSpPr txBox="1"/>
          <p:nvPr>
            <p:ph type="title"/>
          </p:nvPr>
        </p:nvSpPr>
        <p:spPr>
          <a:xfrm>
            <a:off x="677335" y="609600"/>
            <a:ext cx="8596668" cy="34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rebuchet MS"/>
              <a:buNone/>
              <a:defRPr b="0" sz="44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56"/>
          <p:cNvSpPr txBox="1"/>
          <p:nvPr>
            <p:ph idx="1" type="body"/>
          </p:nvPr>
        </p:nvSpPr>
        <p:spPr>
          <a:xfrm>
            <a:off x="677335" y="4470400"/>
            <a:ext cx="8596668" cy="15709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3F3F3F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93" name="Google Shape;93;p56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56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56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-B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with Caption">
  <p:cSld name="Quote with Caption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57"/>
          <p:cNvSpPr txBox="1"/>
          <p:nvPr>
            <p:ph type="title"/>
          </p:nvPr>
        </p:nvSpPr>
        <p:spPr>
          <a:xfrm>
            <a:off x="931334" y="609600"/>
            <a:ext cx="8094134" cy="302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rebuchet MS"/>
              <a:buNone/>
              <a:defRPr b="0" sz="44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57"/>
          <p:cNvSpPr txBox="1"/>
          <p:nvPr>
            <p:ph idx="1" type="body"/>
          </p:nvPr>
        </p:nvSpPr>
        <p:spPr>
          <a:xfrm>
            <a:off x="1366139" y="3632200"/>
            <a:ext cx="7224524" cy="3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280"/>
              <a:buFont typeface="Trebuchet MS"/>
              <a:buNone/>
              <a:defRPr sz="1600">
                <a:solidFill>
                  <a:srgbClr val="7F7F7F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280"/>
              <a:buFont typeface="Trebuchet MS"/>
              <a:buNone/>
              <a:defRPr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120"/>
              <a:buFont typeface="Trebuchet MS"/>
              <a:buNone/>
              <a:defRPr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960"/>
              <a:buFont typeface="Trebuchet MS"/>
              <a:buNone/>
              <a:defRPr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960"/>
              <a:buFont typeface="Trebuchet MS"/>
              <a:buNone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99" name="Google Shape;99;p57"/>
          <p:cNvSpPr txBox="1"/>
          <p:nvPr>
            <p:ph idx="2" type="body"/>
          </p:nvPr>
        </p:nvSpPr>
        <p:spPr>
          <a:xfrm>
            <a:off x="677335" y="4470400"/>
            <a:ext cx="8596668" cy="15709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3F3F3F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00" name="Google Shape;100;p57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57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57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-BG"/>
              <a:t>‹#›</a:t>
            </a:fld>
            <a:endParaRPr/>
          </a:p>
        </p:txBody>
      </p:sp>
      <p:sp>
        <p:nvSpPr>
          <p:cNvPr id="103" name="Google Shape;103;p57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8000">
                <a:solidFill>
                  <a:srgbClr val="BFE47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/>
          </a:p>
        </p:txBody>
      </p:sp>
      <p:sp>
        <p:nvSpPr>
          <p:cNvPr id="104" name="Google Shape;104;p57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8000">
                <a:solidFill>
                  <a:srgbClr val="BFE47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 sz="1800">
              <a:solidFill>
                <a:srgbClr val="BFE47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ame Card">
  <p:cSld name="Name Card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58"/>
          <p:cNvSpPr txBox="1"/>
          <p:nvPr>
            <p:ph type="title"/>
          </p:nvPr>
        </p:nvSpPr>
        <p:spPr>
          <a:xfrm>
            <a:off x="677335" y="1931988"/>
            <a:ext cx="8596668" cy="25954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rebuchet MS"/>
              <a:buNone/>
              <a:defRPr b="0" sz="44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58"/>
          <p:cNvSpPr txBox="1"/>
          <p:nvPr>
            <p:ph idx="1" type="body"/>
          </p:nvPr>
        </p:nvSpPr>
        <p:spPr>
          <a:xfrm>
            <a:off x="677335" y="4527448"/>
            <a:ext cx="8596668" cy="15139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3F3F3F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08" name="Google Shape;108;p58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58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58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-B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Name Card">
  <p:cSld name="Quote Name Card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59"/>
          <p:cNvSpPr txBox="1"/>
          <p:nvPr>
            <p:ph type="title"/>
          </p:nvPr>
        </p:nvSpPr>
        <p:spPr>
          <a:xfrm>
            <a:off x="931334" y="609600"/>
            <a:ext cx="8094134" cy="302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rebuchet MS"/>
              <a:buNone/>
              <a:defRPr b="0" sz="44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59"/>
          <p:cNvSpPr txBox="1"/>
          <p:nvPr>
            <p:ph idx="1" type="body"/>
          </p:nvPr>
        </p:nvSpPr>
        <p:spPr>
          <a:xfrm>
            <a:off x="677332" y="4013200"/>
            <a:ext cx="8596669" cy="51424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Font typeface="Trebuchet MS"/>
              <a:buNone/>
              <a:defRPr sz="2400">
                <a:solidFill>
                  <a:srgbClr val="3F3F3F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280"/>
              <a:buFont typeface="Trebuchet MS"/>
              <a:buNone/>
              <a:defRPr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120"/>
              <a:buFont typeface="Trebuchet MS"/>
              <a:buNone/>
              <a:defRPr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960"/>
              <a:buFont typeface="Trebuchet MS"/>
              <a:buNone/>
              <a:defRPr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960"/>
              <a:buFont typeface="Trebuchet MS"/>
              <a:buNone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114" name="Google Shape;114;p59"/>
          <p:cNvSpPr txBox="1"/>
          <p:nvPr>
            <p:ph idx="2" type="body"/>
          </p:nvPr>
        </p:nvSpPr>
        <p:spPr>
          <a:xfrm>
            <a:off x="677335" y="4527448"/>
            <a:ext cx="8596668" cy="15139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7F7F7F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15" name="Google Shape;115;p59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59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59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-BG"/>
              <a:t>‹#›</a:t>
            </a:fld>
            <a:endParaRPr/>
          </a:p>
        </p:txBody>
      </p:sp>
      <p:sp>
        <p:nvSpPr>
          <p:cNvPr id="118" name="Google Shape;118;p5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8000">
                <a:solidFill>
                  <a:srgbClr val="BFE47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/>
          </a:p>
        </p:txBody>
      </p:sp>
      <p:sp>
        <p:nvSpPr>
          <p:cNvPr id="119" name="Google Shape;119;p59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8000">
                <a:solidFill>
                  <a:srgbClr val="BFE47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ue or False">
  <p:cSld name="True or False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60"/>
          <p:cNvSpPr txBox="1"/>
          <p:nvPr>
            <p:ph type="title"/>
          </p:nvPr>
        </p:nvSpPr>
        <p:spPr>
          <a:xfrm>
            <a:off x="685799" y="609600"/>
            <a:ext cx="8588203" cy="302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rebuchet MS"/>
              <a:buNone/>
              <a:defRPr b="0" sz="44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60"/>
          <p:cNvSpPr txBox="1"/>
          <p:nvPr>
            <p:ph idx="1" type="body"/>
          </p:nvPr>
        </p:nvSpPr>
        <p:spPr>
          <a:xfrm>
            <a:off x="677332" y="4013200"/>
            <a:ext cx="8596669" cy="51424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Font typeface="Trebuchet MS"/>
              <a:buNone/>
              <a:defRPr sz="2400">
                <a:solidFill>
                  <a:schemeClr val="accent1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280"/>
              <a:buFont typeface="Trebuchet MS"/>
              <a:buNone/>
              <a:defRPr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120"/>
              <a:buFont typeface="Trebuchet MS"/>
              <a:buNone/>
              <a:defRPr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960"/>
              <a:buFont typeface="Trebuchet MS"/>
              <a:buNone/>
              <a:defRPr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960"/>
              <a:buFont typeface="Trebuchet MS"/>
              <a:buNone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123" name="Google Shape;123;p60"/>
          <p:cNvSpPr txBox="1"/>
          <p:nvPr>
            <p:ph idx="2" type="body"/>
          </p:nvPr>
        </p:nvSpPr>
        <p:spPr>
          <a:xfrm>
            <a:off x="677335" y="4527448"/>
            <a:ext cx="8596668" cy="15139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7F7F7F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24" name="Google Shape;124;p60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5" name="Google Shape;125;p60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p60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-B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61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" name="Google Shape;129;p61"/>
          <p:cNvSpPr txBox="1"/>
          <p:nvPr>
            <p:ph idx="1" type="body"/>
          </p:nvPr>
        </p:nvSpPr>
        <p:spPr>
          <a:xfrm rot="5400000">
            <a:off x="3035282" y="-197358"/>
            <a:ext cx="3880773" cy="85966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130" name="Google Shape;130;p61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p61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p61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-B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62"/>
          <p:cNvSpPr txBox="1"/>
          <p:nvPr>
            <p:ph type="title"/>
          </p:nvPr>
        </p:nvSpPr>
        <p:spPr>
          <a:xfrm rot="5400000">
            <a:off x="5994319" y="2582953"/>
            <a:ext cx="5251451" cy="130474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62"/>
          <p:cNvSpPr txBox="1"/>
          <p:nvPr>
            <p:ph idx="1" type="body"/>
          </p:nvPr>
        </p:nvSpPr>
        <p:spPr>
          <a:xfrm rot="5400000">
            <a:off x="1581685" y="-294750"/>
            <a:ext cx="5251450" cy="70601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136" name="Google Shape;136;p62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7" name="Google Shape;137;p62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p62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-B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48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  <a:defRPr sz="36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48"/>
          <p:cNvSpPr txBox="1"/>
          <p:nvPr>
            <p:ph idx="1" type="body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42" name="Google Shape;42;p48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48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48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-B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49"/>
          <p:cNvSpPr txBox="1"/>
          <p:nvPr>
            <p:ph type="title"/>
          </p:nvPr>
        </p:nvSpPr>
        <p:spPr>
          <a:xfrm>
            <a:off x="677335" y="2700867"/>
            <a:ext cx="8596668" cy="182658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Trebuchet MS"/>
              <a:buNone/>
              <a:defRPr b="0" sz="40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49"/>
          <p:cNvSpPr txBox="1"/>
          <p:nvPr>
            <p:ph idx="1" type="body"/>
          </p:nvPr>
        </p:nvSpPr>
        <p:spPr>
          <a:xfrm>
            <a:off x="677335" y="4527448"/>
            <a:ext cx="8596668" cy="8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>
                <a:solidFill>
                  <a:srgbClr val="7F7F7F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8" name="Google Shape;48;p49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49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49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-B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50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50"/>
          <p:cNvSpPr txBox="1"/>
          <p:nvPr>
            <p:ph idx="1" type="body"/>
          </p:nvPr>
        </p:nvSpPr>
        <p:spPr>
          <a:xfrm>
            <a:off x="677334" y="2160589"/>
            <a:ext cx="4184035" cy="38807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54" name="Google Shape;54;p50"/>
          <p:cNvSpPr txBox="1"/>
          <p:nvPr>
            <p:ph idx="2" type="body"/>
          </p:nvPr>
        </p:nvSpPr>
        <p:spPr>
          <a:xfrm>
            <a:off x="5089970" y="2160589"/>
            <a:ext cx="4184034" cy="3880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55" name="Google Shape;55;p50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50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50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-B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51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51"/>
          <p:cNvSpPr txBox="1"/>
          <p:nvPr>
            <p:ph idx="1" type="body"/>
          </p:nvPr>
        </p:nvSpPr>
        <p:spPr>
          <a:xfrm>
            <a:off x="675745" y="2160983"/>
            <a:ext cx="4185623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61" name="Google Shape;61;p51"/>
          <p:cNvSpPr txBox="1"/>
          <p:nvPr>
            <p:ph idx="2" type="body"/>
          </p:nvPr>
        </p:nvSpPr>
        <p:spPr>
          <a:xfrm>
            <a:off x="675745" y="2737245"/>
            <a:ext cx="4185623" cy="33041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62" name="Google Shape;62;p51"/>
          <p:cNvSpPr txBox="1"/>
          <p:nvPr>
            <p:ph idx="3" type="body"/>
          </p:nvPr>
        </p:nvSpPr>
        <p:spPr>
          <a:xfrm>
            <a:off x="5088383" y="2160983"/>
            <a:ext cx="4185618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63" name="Google Shape;63;p51"/>
          <p:cNvSpPr txBox="1"/>
          <p:nvPr>
            <p:ph idx="4" type="body"/>
          </p:nvPr>
        </p:nvSpPr>
        <p:spPr>
          <a:xfrm>
            <a:off x="5088384" y="2737245"/>
            <a:ext cx="4185617" cy="33041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64" name="Google Shape;64;p51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51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51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-B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52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52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52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52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-B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53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53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53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-B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54"/>
          <p:cNvSpPr txBox="1"/>
          <p:nvPr>
            <p:ph type="title"/>
          </p:nvPr>
        </p:nvSpPr>
        <p:spPr>
          <a:xfrm>
            <a:off x="677334" y="1498604"/>
            <a:ext cx="3854528" cy="127846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Trebuchet MS"/>
              <a:buNone/>
              <a:defRPr sz="20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54"/>
          <p:cNvSpPr txBox="1"/>
          <p:nvPr>
            <p:ph idx="1" type="body"/>
          </p:nvPr>
        </p:nvSpPr>
        <p:spPr>
          <a:xfrm>
            <a:off x="4760461" y="514924"/>
            <a:ext cx="4513541" cy="5526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79" name="Google Shape;79;p54"/>
          <p:cNvSpPr txBox="1"/>
          <p:nvPr>
            <p:ph idx="2" type="body"/>
          </p:nvPr>
        </p:nvSpPr>
        <p:spPr>
          <a:xfrm>
            <a:off x="677334" y="2777069"/>
            <a:ext cx="3854528" cy="25844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9pPr>
          </a:lstStyle>
          <a:p/>
        </p:txBody>
      </p:sp>
      <p:sp>
        <p:nvSpPr>
          <p:cNvPr id="80" name="Google Shape;80;p54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54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54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-B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55"/>
          <p:cNvSpPr txBox="1"/>
          <p:nvPr>
            <p:ph type="title"/>
          </p:nvPr>
        </p:nvSpPr>
        <p:spPr>
          <a:xfrm>
            <a:off x="677334" y="4800600"/>
            <a:ext cx="8596667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rebuchet MS"/>
              <a:buNone/>
              <a:defRPr b="0" sz="2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55"/>
          <p:cNvSpPr/>
          <p:nvPr>
            <p:ph idx="2" type="pic"/>
          </p:nvPr>
        </p:nvSpPr>
        <p:spPr>
          <a:xfrm>
            <a:off x="677334" y="609600"/>
            <a:ext cx="8596668" cy="38457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86" name="Google Shape;86;p55"/>
          <p:cNvSpPr txBox="1"/>
          <p:nvPr>
            <p:ph idx="1" type="body"/>
          </p:nvPr>
        </p:nvSpPr>
        <p:spPr>
          <a:xfrm>
            <a:off x="677334" y="5367338"/>
            <a:ext cx="8596667" cy="6740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87" name="Google Shape;87;p55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55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55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-BG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6;p4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7" name="Google Shape;7;p46"/>
            <p:cNvCxnSpPr/>
            <p:nvPr/>
          </p:nvCxnSpPr>
          <p:spPr>
            <a:xfrm>
              <a:off x="9371012" y="0"/>
              <a:ext cx="1219200" cy="6858000"/>
            </a:xfrm>
            <a:prstGeom prst="straightConnector1">
              <a:avLst/>
            </a:prstGeom>
            <a:noFill/>
            <a:ln cap="flat" cmpd="sng" w="9525">
              <a:solidFill>
                <a:srgbClr val="BFBFB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" name="Google Shape;8;p46"/>
            <p:cNvCxnSpPr/>
            <p:nvPr/>
          </p:nvCxnSpPr>
          <p:spPr>
            <a:xfrm flipH="1">
              <a:off x="7425267" y="3681413"/>
              <a:ext cx="4763558" cy="3176587"/>
            </a:xfrm>
            <a:prstGeom prst="straightConnector1">
              <a:avLst/>
            </a:prstGeom>
            <a:noFill/>
            <a:ln cap="flat" cmpd="sng" w="9525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9" name="Google Shape;9;p46"/>
            <p:cNvSpPr/>
            <p:nvPr/>
          </p:nvSpPr>
          <p:spPr>
            <a:xfrm>
              <a:off x="9181476" y="-8467"/>
              <a:ext cx="3007349" cy="6866467"/>
            </a:xfrm>
            <a:custGeom>
              <a:rect b="b" l="l" r="r" t="t"/>
              <a:pathLst>
                <a:path extrusionOk="0" h="6866467" w="3007349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29803"/>
              </a:schemeClr>
            </a:solidFill>
            <a:ln>
              <a:noFill/>
            </a:ln>
          </p:spPr>
        </p:sp>
        <p:sp>
          <p:nvSpPr>
            <p:cNvPr id="10" name="Google Shape;10;p46"/>
            <p:cNvSpPr/>
            <p:nvPr/>
          </p:nvSpPr>
          <p:spPr>
            <a:xfrm>
              <a:off x="9603442" y="-8467"/>
              <a:ext cx="2588558" cy="6866467"/>
            </a:xfrm>
            <a:custGeom>
              <a:rect b="b" l="l" r="r" t="t"/>
              <a:pathLst>
                <a:path extrusionOk="0" h="6866467" w="2573311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</p:sp>
        <p:sp>
          <p:nvSpPr>
            <p:cNvPr id="11" name="Google Shape;11;p4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fmla="val 100000" name="adj"/>
              </a:avLst>
            </a:prstGeom>
            <a:solidFill>
              <a:schemeClr val="accent2">
                <a:alpha val="71764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46"/>
            <p:cNvSpPr/>
            <p:nvPr/>
          </p:nvSpPr>
          <p:spPr>
            <a:xfrm>
              <a:off x="9334500" y="-8467"/>
              <a:ext cx="2854326" cy="6866467"/>
            </a:xfrm>
            <a:custGeom>
              <a:rect b="b" l="l" r="r" t="t"/>
              <a:pathLst>
                <a:path extrusionOk="0" h="6866467" w="2858013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F7818">
                <a:alpha val="69803"/>
              </a:srgbClr>
            </a:solidFill>
            <a:ln>
              <a:noFill/>
            </a:ln>
          </p:spPr>
        </p:sp>
        <p:sp>
          <p:nvSpPr>
            <p:cNvPr id="13" name="Google Shape;13;p46"/>
            <p:cNvSpPr/>
            <p:nvPr/>
          </p:nvSpPr>
          <p:spPr>
            <a:xfrm>
              <a:off x="10898730" y="-8467"/>
              <a:ext cx="1290094" cy="6866467"/>
            </a:xfrm>
            <a:custGeom>
              <a:rect b="b" l="l" r="r" t="t"/>
              <a:pathLst>
                <a:path extrusionOk="0" h="6858000" w="1290094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rgbClr val="BFE471">
                <a:alpha val="69803"/>
              </a:srgbClr>
            </a:solidFill>
            <a:ln>
              <a:noFill/>
            </a:ln>
          </p:spPr>
        </p:sp>
        <p:sp>
          <p:nvSpPr>
            <p:cNvPr id="14" name="Google Shape;14;p46"/>
            <p:cNvSpPr/>
            <p:nvPr/>
          </p:nvSpPr>
          <p:spPr>
            <a:xfrm>
              <a:off x="10938999" y="-8467"/>
              <a:ext cx="1249825" cy="6866467"/>
            </a:xfrm>
            <a:custGeom>
              <a:rect b="b" l="l" r="r" t="t"/>
              <a:pathLst>
                <a:path extrusionOk="0" h="6858000" w="1249825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4705"/>
              </a:schemeClr>
            </a:solidFill>
            <a:ln>
              <a:noFill/>
            </a:ln>
          </p:spPr>
        </p:sp>
        <p:sp>
          <p:nvSpPr>
            <p:cNvPr id="15" name="Google Shape;15;p4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fmla="val 100000" name="adj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46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fmla="val 0" name="adj"/>
              </a:avLst>
            </a:prstGeom>
            <a:solidFill>
              <a:schemeClr val="accent1">
                <a:alpha val="84705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" name="Google Shape;17;p46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  <a:defRPr b="0" i="0" sz="36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8" name="Google Shape;18;p46"/>
          <p:cNvSpPr txBox="1"/>
          <p:nvPr>
            <p:ph idx="1" type="body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b="0" i="0" sz="18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30988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►"/>
              <a:defRPr b="0" i="0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99719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8956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8956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28956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28956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289559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289559" lvl="8" marL="4114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9" name="Google Shape;19;p46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20" name="Google Shape;20;p46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21" name="Google Shape;21;p46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-BG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gif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2.gif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www.youtube.com/watch?v=q7sgzDH1cR8" TargetMode="External"/><Relationship Id="rId4" Type="http://schemas.openxmlformats.org/officeDocument/2006/relationships/image" Target="../media/image14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3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6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7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s://en.wikipedia.org/wiki/List_of_distributed_computing_projects" TargetMode="External"/><Relationship Id="rId4" Type="http://schemas.openxmlformats.org/officeDocument/2006/relationships/image" Target="../media/image1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s://www.youtube.com/watch?v=yE62Zwhmzi8" TargetMode="External"/><Relationship Id="rId4" Type="http://schemas.openxmlformats.org/officeDocument/2006/relationships/hyperlink" Target="https://www.youtube.com/watch?v=_VZW75w0eIE" TargetMode="Externa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2.gif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3.jp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0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4.jp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hyperlink" Target="https://www.stefanjunestrand.com/blog/what-is-blockchain/" TargetMode="External"/><Relationship Id="rId4" Type="http://schemas.openxmlformats.org/officeDocument/2006/relationships/image" Target="../media/image26.jp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5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7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8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jpg"/><Relationship Id="rId4" Type="http://schemas.openxmlformats.org/officeDocument/2006/relationships/hyperlink" Target="https://dana.org/article/sound-health-music-and-the-mind/" TargetMode="External"/><Relationship Id="rId5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jpg"/><Relationship Id="rId4" Type="http://schemas.openxmlformats.org/officeDocument/2006/relationships/hyperlink" Target="https://news.northeastern.edu/litmus/northeastern-university-professor-researches-differences-between-the-brains-of-classical-and-jazz-musicians/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"/>
          <p:cNvSpPr txBox="1"/>
          <p:nvPr>
            <p:ph type="ctrTitle"/>
          </p:nvPr>
        </p:nvSpPr>
        <p:spPr>
          <a:xfrm>
            <a:off x="1507067" y="2404534"/>
            <a:ext cx="7766936" cy="164630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Trebuchet MS"/>
              <a:buNone/>
            </a:pPr>
            <a:r>
              <a:rPr b="1" lang="bg-BG"/>
              <a:t>Разпределени системи 2</a:t>
            </a:r>
            <a:endParaRPr/>
          </a:p>
        </p:txBody>
      </p:sp>
      <p:sp>
        <p:nvSpPr>
          <p:cNvPr id="144" name="Google Shape;144;p1"/>
          <p:cNvSpPr txBox="1"/>
          <p:nvPr>
            <p:ph idx="1" type="subTitle"/>
          </p:nvPr>
        </p:nvSpPr>
        <p:spPr>
          <a:xfrm>
            <a:off x="1507067" y="4050833"/>
            <a:ext cx="7766936" cy="10968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1440"/>
              <a:buNone/>
            </a:pPr>
            <a:r>
              <a:rPr lang="bg-BG"/>
              <a:t>Какво е разпределена система? </a:t>
            </a:r>
            <a:br>
              <a:rPr lang="bg-BG"/>
            </a:br>
            <a:r>
              <a:rPr lang="bg-BG"/>
              <a:t>Защо е нужно една система да се разпредели? </a:t>
            </a:r>
            <a:br>
              <a:rPr lang="bg-BG"/>
            </a:br>
            <a:r>
              <a:rPr lang="bg-BG"/>
              <a:t>Как да разпределим една система?</a:t>
            </a:r>
            <a:endParaRPr/>
          </a:p>
          <a:p>
            <a:pPr indent="0" lvl="0" marL="0" rtl="0" algn="r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0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bg-BG"/>
              <a:t>Важни свойства на разпределените системи</a:t>
            </a:r>
            <a:endParaRPr/>
          </a:p>
        </p:txBody>
      </p:sp>
      <p:sp>
        <p:nvSpPr>
          <p:cNvPr id="204" name="Google Shape;204;p10"/>
          <p:cNvSpPr txBox="1"/>
          <p:nvPr>
            <p:ph idx="1" type="body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bg-BG"/>
              <a:t>Споделени ресурси – хардуер, софтуер или данни.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bg-BG"/>
              <a:t>Отвореност – начин на дизайн и разработка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bg-BG"/>
              <a:t>Конкурентност – множество машини могат да извършат една и съща функционалност, едновременно.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bg-BG"/>
              <a:t>Скалируемост – как мощноста на системата се увеличава, когато се разпределни между множество машини.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bg-BG"/>
              <a:t>Справяне с грешки – колко бързо компонентите от системата се възстановяват, след претърпяни проблеми.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bg-BG"/>
              <a:t>Прозрачност – от точно колко достъп едно звено от системата има нужда, за да комуникира с останалите звена в системата.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1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bg-BG"/>
              <a:t>Кога могат да бъдат използвани разпределени системи?</a:t>
            </a:r>
            <a:endParaRPr/>
          </a:p>
        </p:txBody>
      </p:sp>
      <p:sp>
        <p:nvSpPr>
          <p:cNvPr id="210" name="Google Shape;210;p11"/>
          <p:cNvSpPr txBox="1"/>
          <p:nvPr>
            <p:ph idx="1" type="body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bg-BG"/>
              <a:t>Разпределените системи и приложения могат да бъдат използвани по мого начини – от eCommerce платформи, през мобилни и десктоп приложения. 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bg-BG"/>
              <a:t>Преди да се избере архитектура за едно разпределено приложение е нужно да има ясен идеен план, какво трябва да прави това приложение.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bg-BG"/>
              <a:t>Това е определяща стъпка в избирането на точните технологии и подходи.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bg-BG"/>
              <a:t>Think before you distribute…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What every distributed application architects ought to know | by M Adnan A  | Medium" id="215" name="Google Shape;215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4796" y="1163053"/>
            <a:ext cx="8950317" cy="48928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3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bg-BG"/>
              <a:t>Примери за разпределени системи</a:t>
            </a:r>
            <a:endParaRPr/>
          </a:p>
        </p:txBody>
      </p:sp>
      <p:sp>
        <p:nvSpPr>
          <p:cNvPr id="221" name="Google Shape;221;p13"/>
          <p:cNvSpPr txBox="1"/>
          <p:nvPr>
            <p:ph idx="1" type="body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bg-BG"/>
              <a:t>Мрежи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bg-BG"/>
              <a:t>Телекомуникационни мрежи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bg-BG"/>
              <a:t>Разпределени системи в реално време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bg-BG"/>
              <a:t>Паралелни системи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bg-BG"/>
              <a:t>Разпределен AI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bg-BG"/>
              <a:t>Разпределени Бази Данни</a:t>
            </a:r>
            <a:endParaRPr/>
          </a:p>
          <a:p>
            <a:pPr indent="-251459" lvl="0" marL="342900" rtl="0" algn="l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4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bg-BG"/>
              <a:t>Примери за разпределени системи:</a:t>
            </a:r>
            <a:br>
              <a:rPr lang="bg-BG"/>
            </a:br>
            <a:r>
              <a:rPr lang="bg-BG"/>
              <a:t>Мрежи</a:t>
            </a:r>
            <a:endParaRPr/>
          </a:p>
        </p:txBody>
      </p:sp>
      <p:sp>
        <p:nvSpPr>
          <p:cNvPr id="227" name="Google Shape;227;p14"/>
          <p:cNvSpPr txBox="1"/>
          <p:nvPr>
            <p:ph idx="1" type="body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 b="1"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bg-BG"/>
              <a:t>Най-ранния пример за „модерна“ разпределена система е от 1970-та, когато се създават Ethernet и LAN (Local Area Network).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bg-BG"/>
              <a:t>Изначално компютрите в мрежа, са могли да изпращат съобщения до други системи, разполагащи с локален IP адрес. 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bg-BG"/>
              <a:t>Peer-2-Peer мрежите са еволюирали, а email като услуга и след това Internet, какъвто го познаваме днес, продължават да бъдат най-големия, сякаш вечно растящ пример за разпределена система.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bg-BG"/>
              <a:t>С прехода от IPv4 към IPv6, разпределените системи преминават от LAN към Internet.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5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bg-BG"/>
              <a:t>Email</a:t>
            </a:r>
            <a:endParaRPr/>
          </a:p>
        </p:txBody>
      </p:sp>
      <p:sp>
        <p:nvSpPr>
          <p:cNvPr id="233" name="Google Shape;233;p15"/>
          <p:cNvSpPr txBox="1"/>
          <p:nvPr>
            <p:ph idx="1" type="body"/>
          </p:nvPr>
        </p:nvSpPr>
        <p:spPr>
          <a:xfrm>
            <a:off x="677334" y="1371601"/>
            <a:ext cx="4696771" cy="4669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bg-BG"/>
              <a:t>Email е може би върхът на разпределените приложения. Всеки компютър осъществява малка стъпка в процеса на приложението, използвайки автономен подход.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bg-BG"/>
              <a:t>Различните компоненти могат да спрат работа, докато системата все пак остане достъпна за повечето потребители.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bg-BG"/>
              <a:t>Архитектурата е асинхронна, с limited-shared-state, високо достъпна, предава съобщения и използва динамичен протокол.</a:t>
            </a:r>
            <a:endParaRPr/>
          </a:p>
        </p:txBody>
      </p:sp>
      <p:pic>
        <p:nvPicPr>
          <p:cNvPr id="234" name="Google Shape;234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11499" y="1371601"/>
            <a:ext cx="5673312" cy="43146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6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bg-BG"/>
              <a:t>Как работи?</a:t>
            </a:r>
            <a:br>
              <a:rPr lang="bg-BG"/>
            </a:br>
            <a:r>
              <a:rPr lang="bg-BG"/>
              <a:t>Email server</a:t>
            </a:r>
            <a:endParaRPr/>
          </a:p>
        </p:txBody>
      </p:sp>
      <p:sp>
        <p:nvSpPr>
          <p:cNvPr id="240" name="Google Shape;240;p16"/>
          <p:cNvSpPr txBox="1"/>
          <p:nvPr>
            <p:ph idx="1" type="body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bg-BG"/>
              <a:t>Всяка машина притежава своя собствена сървърна програма, която разбира SMTP.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bg-BG"/>
              <a:t>Когато две машини искат да обменят email, те първо се синхронизират, след това се изпраща message header control information. 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bg-BG"/>
              <a:t>Ако втората машина се съгласи, съдържанието (content) на email-а се доставя. 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bg-BG"/>
              <a:t>Втората машина (получател) запазва съобщението в специален spool storage (място за файлове очакващи по-нататъшна обработка), където потребителят може да го прочете после.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bg-BG"/>
              <a:t>Евентуално втората машина, може да откаже трансфера и да пренасочи писмото.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7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40"/>
              <a:buFont typeface="Trebuchet MS"/>
              <a:buNone/>
            </a:pPr>
            <a:r>
              <a:rPr lang="bg-BG" sz="3240"/>
              <a:t>Как работи?</a:t>
            </a:r>
            <a:br>
              <a:rPr lang="bg-BG" sz="3240"/>
            </a:br>
            <a:r>
              <a:rPr lang="bg-BG" sz="3240"/>
              <a:t>Email Client, State &amp; Mime</a:t>
            </a:r>
            <a:br>
              <a:rPr lang="bg-BG" sz="3240"/>
            </a:br>
            <a:endParaRPr sz="3240"/>
          </a:p>
        </p:txBody>
      </p:sp>
      <p:sp>
        <p:nvSpPr>
          <p:cNvPr id="246" name="Google Shape;246;p17"/>
          <p:cNvSpPr txBox="1"/>
          <p:nvPr>
            <p:ph idx="1" type="body"/>
          </p:nvPr>
        </p:nvSpPr>
        <p:spPr>
          <a:xfrm>
            <a:off x="677334" y="1796716"/>
            <a:ext cx="8596668" cy="44516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24"/>
              <a:buNone/>
            </a:pPr>
            <a:r>
              <a:rPr lang="bg-BG" sz="1530"/>
              <a:t>Client</a:t>
            </a:r>
            <a:endParaRPr sz="1530"/>
          </a:p>
          <a:p>
            <a:pPr indent="-342900" lvl="0" marL="3429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224"/>
              <a:buChar char="►"/>
            </a:pPr>
            <a:r>
              <a:rPr lang="bg-BG" sz="1530"/>
              <a:t>Когато някой иска да изпрати писмо, client програмата е нужна, за да го предаде към server приложението.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224"/>
              <a:buChar char="►"/>
            </a:pPr>
            <a:r>
              <a:rPr lang="bg-BG" sz="1530"/>
              <a:t>Когато някой иска да прочете писмото, client програмата е нужна, за да го извлече от spool storage-a.</a:t>
            </a:r>
            <a:endParaRPr sz="153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224"/>
              <a:buNone/>
            </a:pPr>
            <a:r>
              <a:rPr lang="bg-BG" sz="1530"/>
              <a:t>State</a:t>
            </a:r>
            <a:endParaRPr sz="1530"/>
          </a:p>
          <a:p>
            <a:pPr indent="-342900" lvl="0" marL="3429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224"/>
              <a:buChar char="►"/>
            </a:pPr>
            <a:r>
              <a:rPr lang="bg-BG" sz="1530"/>
              <a:t>Ако даден сървър не е достъпен, съобщението отива в опашка за по-късна доставка.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224"/>
              <a:buChar char="►"/>
            </a:pPr>
            <a:r>
              <a:rPr lang="bg-BG" sz="1530"/>
              <a:t>Ако се случи някаква грешка, съобщението се преизпраща.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224"/>
              <a:buChar char="►"/>
            </a:pPr>
            <a:r>
              <a:rPr lang="bg-BG" sz="1530"/>
              <a:t>Ако не съществува такъв получател, съобщението отива при изпращача.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224"/>
              <a:buChar char="►"/>
            </a:pPr>
            <a:r>
              <a:rPr lang="bg-BG" sz="1530"/>
              <a:t>Едно съобщение може да съдържа пренасочваща (routing) информация. </a:t>
            </a:r>
            <a:endParaRPr sz="153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224"/>
              <a:buNone/>
            </a:pPr>
            <a:r>
              <a:rPr lang="bg-BG" sz="1530"/>
              <a:t>MIME</a:t>
            </a:r>
            <a:endParaRPr sz="1530"/>
          </a:p>
          <a:p>
            <a:pPr indent="-342900" lvl="0" marL="3429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224"/>
              <a:buChar char="►"/>
            </a:pPr>
            <a:r>
              <a:rPr lang="bg-BG" sz="1530"/>
              <a:t>Един от големите пачове на email системата. 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224"/>
              <a:buChar char="►"/>
            </a:pPr>
            <a:r>
              <a:rPr lang="bg-BG" sz="1530"/>
              <a:t>Разширява Simple Text Message и разрешава съдържането на други типове данни.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224"/>
              <a:buChar char="►"/>
            </a:pPr>
            <a:r>
              <a:rPr lang="bg-BG" sz="1530"/>
              <a:t>Това се случва, като се предоставят индикатори за данните, които се изпращат. </a:t>
            </a:r>
            <a:endParaRPr sz="153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8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bg-BG"/>
              <a:t>Бъдеще на Email</a:t>
            </a:r>
            <a:endParaRPr/>
          </a:p>
        </p:txBody>
      </p:sp>
      <p:sp>
        <p:nvSpPr>
          <p:cNvPr id="252" name="Google Shape;252;p18"/>
          <p:cNvSpPr txBox="1"/>
          <p:nvPr>
            <p:ph idx="1" type="body"/>
          </p:nvPr>
        </p:nvSpPr>
        <p:spPr>
          <a:xfrm>
            <a:off x="677334" y="1930400"/>
            <a:ext cx="8596668" cy="4110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bg-BG"/>
              <a:t>Email системата не е перфектна.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bg-BG"/>
              <a:t>Липсва authentication, което я прави автономна и лесна за spoofing.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bg-BG"/>
              <a:t>Няма data privacy - може да бъде прочетено от 3rd party.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bg-BG"/>
              <a:t>Няма data integrity - съобщението може да се промени, по пътя към своя получател.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bg-BG"/>
              <a:t>Няма digital signature.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bg-BG"/>
              <a:t>Няма гаранция за доставка.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bg-BG"/>
              <a:t>Може да се премахне обратната разписка.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9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bg-BG"/>
              <a:t>S/MIME ???</a:t>
            </a:r>
            <a:endParaRPr/>
          </a:p>
        </p:txBody>
      </p:sp>
      <p:pic>
        <p:nvPicPr>
          <p:cNvPr descr="S/MIME Part 4: Collecting Recipient Public Keys the Easy Way" id="258" name="Google Shape;258;p19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73706" y="1930400"/>
            <a:ext cx="6208296" cy="36615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t/>
            </a:r>
            <a:endParaRPr/>
          </a:p>
        </p:txBody>
      </p:sp>
      <p:pic>
        <p:nvPicPr>
          <p:cNvPr descr="Distributed systems and internet of things – ICAR" id="150" name="Google Shape;150;p2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0792" y="441157"/>
            <a:ext cx="8843210" cy="5895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0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bg-BG"/>
              <a:t>Примери за разпределени системи:</a:t>
            </a:r>
            <a:br>
              <a:rPr lang="bg-BG"/>
            </a:br>
            <a:r>
              <a:rPr lang="bg-BG"/>
              <a:t>Телекомуникационни мрежи</a:t>
            </a:r>
            <a:endParaRPr/>
          </a:p>
        </p:txBody>
      </p:sp>
      <p:sp>
        <p:nvSpPr>
          <p:cNvPr id="264" name="Google Shape;264;p20"/>
          <p:cNvSpPr txBox="1"/>
          <p:nvPr>
            <p:ph idx="1" type="body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bg-BG"/>
              <a:t>Телефонните и клетъчни мрежи също са пример за разпределени мрежи.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bg-BG"/>
              <a:t>Телефонните мрежи са налични от близо век и представляват ранен пример за Peer to Peer мрежи.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bg-BG"/>
              <a:t>Клетъчните мрежи са разпределени мрежи, с базови станции, които са физически разпределени в зони наречени клетки.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bg-BG"/>
              <a:t>След като телефонните мрежи еволюират към VOIP (Voice over IP), тези мрежи продължават да стават по-сложни, растейки като разпределени мрежи.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1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bg-BG"/>
              <a:t>Телекомуникационна мрежа</a:t>
            </a:r>
            <a:endParaRPr/>
          </a:p>
        </p:txBody>
      </p:sp>
      <p:pic>
        <p:nvPicPr>
          <p:cNvPr id="270" name="Google Shape;270;p21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34" y="1589713"/>
            <a:ext cx="7640498" cy="4584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2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bg-BG"/>
              <a:t>Примери за разпределени системи:</a:t>
            </a:r>
            <a:br>
              <a:rPr lang="bg-BG"/>
            </a:br>
            <a:r>
              <a:rPr lang="bg-BG"/>
              <a:t>Паралелни изчисления</a:t>
            </a:r>
            <a:endParaRPr/>
          </a:p>
        </p:txBody>
      </p:sp>
      <p:sp>
        <p:nvSpPr>
          <p:cNvPr id="276" name="Google Shape;276;p22"/>
          <p:cNvSpPr txBox="1"/>
          <p:nvPr>
            <p:ph idx="1" type="body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bg-BG"/>
              <a:t>Паралелните изчисления са фокусирани върху това, как даден софтуер работи върху множество нишки или процесори, които достъпват едни и същи данни и памет. 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bg-BG"/>
              <a:t>Разпределените системи са фокусирани върху отделни машини, всяка със собствени процесор и памет.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bg-BG"/>
              <a:t>С развитието на модерните операционни системи, процесори и облачни услуги, разпределените изчисления включват в себе си паралелните изчисления.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3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bg-BG"/>
              <a:t>Паралелни изчисления</a:t>
            </a:r>
            <a:endParaRPr/>
          </a:p>
        </p:txBody>
      </p:sp>
      <p:pic>
        <p:nvPicPr>
          <p:cNvPr id="282" name="Google Shape;282;p23">
            <a:hlinkClick r:id="rId3"/>
          </p:cNvPr>
          <p:cNvPicPr preferRelativeResize="0"/>
          <p:nvPr>
            <p:ph idx="1" type="body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59123" y="1930400"/>
            <a:ext cx="4520308" cy="45203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4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t/>
            </a:r>
            <a:endParaRPr/>
          </a:p>
        </p:txBody>
      </p:sp>
      <p:pic>
        <p:nvPicPr>
          <p:cNvPr descr="The Search for E.T. Goes on Hold, for Now - The New York Times" id="288" name="Google Shape;288;p24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71797" y="-1"/>
            <a:ext cx="12954722" cy="685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25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t/>
            </a:r>
            <a:endParaRPr/>
          </a:p>
        </p:txBody>
      </p:sp>
      <p:pic>
        <p:nvPicPr>
          <p:cNvPr descr="Observatorio De Arecibo | Arecibo, San juan puerto rico, Puerto" id="294" name="Google Shape;294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1665" y="0"/>
            <a:ext cx="8390021" cy="6858926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25"/>
          <p:cNvSpPr txBox="1"/>
          <p:nvPr>
            <p:ph idx="1" type="body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51459" lvl="0" marL="342900" rtl="0" algn="l">
              <a:spcBef>
                <a:spcPts val="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26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bg-BG"/>
              <a:t>Contact (1997)</a:t>
            </a:r>
            <a:br>
              <a:rPr lang="bg-BG"/>
            </a:br>
            <a:r>
              <a:rPr lang="bg-BG"/>
              <a:t>Robert Zemeckis, story by Carl Sagan</a:t>
            </a:r>
            <a:endParaRPr/>
          </a:p>
        </p:txBody>
      </p:sp>
      <p:pic>
        <p:nvPicPr>
          <p:cNvPr descr="Wonder, Pragmatism, Politics, and Big Ideas: Rewatching Contact | Tor.com" id="301" name="Google Shape;301;p26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1643" y="2351564"/>
            <a:ext cx="8595677" cy="34382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27"/>
          <p:cNvSpPr txBox="1"/>
          <p:nvPr>
            <p:ph idx="1" type="body"/>
          </p:nvPr>
        </p:nvSpPr>
        <p:spPr>
          <a:xfrm>
            <a:off x="677334" y="518159"/>
            <a:ext cx="8596668" cy="552320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bg-BG"/>
              <a:t>Списък с доста distributed computing проекти:</a:t>
            </a:r>
            <a:br>
              <a:rPr lang="bg-BG"/>
            </a:br>
            <a:r>
              <a:rPr lang="bg-BG" u="sng">
                <a:solidFill>
                  <a:schemeClr val="hlink"/>
                </a:solidFill>
                <a:hlinkClick r:id="rId3"/>
              </a:rPr>
              <a:t>https://en.wikipedia.org/wiki/List_of_distributed_computing_projects</a:t>
            </a:r>
            <a:endParaRPr/>
          </a:p>
          <a:p>
            <a:pPr indent="-251459" lvl="0" marL="342900" rtl="0" algn="l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/>
          </a:p>
        </p:txBody>
      </p:sp>
      <p:pic>
        <p:nvPicPr>
          <p:cNvPr id="307" name="Google Shape;307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7334" y="1700502"/>
            <a:ext cx="9629317" cy="5157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28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bg-BG"/>
              <a:t>Примери за разпределени системи:</a:t>
            </a:r>
            <a:br>
              <a:rPr lang="bg-BG"/>
            </a:br>
            <a:r>
              <a:rPr lang="bg-BG"/>
              <a:t>Разпределен изкуствен интелект</a:t>
            </a:r>
            <a:endParaRPr/>
          </a:p>
        </p:txBody>
      </p:sp>
      <p:sp>
        <p:nvSpPr>
          <p:cNvPr id="313" name="Google Shape;313;p28"/>
          <p:cNvSpPr txBox="1"/>
          <p:nvPr>
            <p:ph idx="1" type="body"/>
          </p:nvPr>
        </p:nvSpPr>
        <p:spPr>
          <a:xfrm>
            <a:off x="677334" y="2160589"/>
            <a:ext cx="8596668" cy="45129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224"/>
              <a:buChar char="►"/>
            </a:pPr>
            <a:r>
              <a:rPr lang="bg-BG" sz="1530"/>
              <a:t>DAI или Децентрализиран Изкуствен Интелект.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1224"/>
              <a:buChar char="►"/>
            </a:pPr>
            <a:r>
              <a:rPr lang="bg-BG" sz="1530"/>
              <a:t>Този вид системи се състоят от множество автономни, самообучаващи се възли за обработка на информация (агенти), които са разпределени и самостоятелни. Могат да комуникират асинхронно.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1224"/>
              <a:buChar char="►"/>
            </a:pPr>
            <a:r>
              <a:rPr lang="bg-BG" sz="1530"/>
              <a:t>Могат да работят и с малка извадка от огромни datasets, които могат да се променят в процеса на обработка.</a:t>
            </a:r>
            <a:endParaRPr sz="1530"/>
          </a:p>
          <a:p>
            <a:pPr indent="-342900" lvl="0" marL="3429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1224"/>
              <a:buChar char="►"/>
            </a:pPr>
            <a:r>
              <a:rPr lang="bg-BG" sz="1530"/>
              <a:t>Начин за използване на огромна изчислителна мощ и паралелни изчисления за изучаване и обработка на огромни списъци с данни, използвайки множество агенти.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1224"/>
              <a:buChar char="►"/>
            </a:pPr>
            <a:r>
              <a:rPr lang="bg-BG" sz="1530"/>
              <a:t>Видове софтуерни агенти: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1088"/>
              <a:buChar char="►"/>
            </a:pPr>
            <a:r>
              <a:rPr lang="bg-BG" sz="1360"/>
              <a:t>reactive agent –  автомат, който получава информация, обработва я и произвежда резултат.</a:t>
            </a:r>
            <a:endParaRPr sz="1360"/>
          </a:p>
          <a:p>
            <a:pPr indent="-285750" lvl="1" marL="74295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1088"/>
              <a:buChar char="►"/>
            </a:pPr>
            <a:r>
              <a:rPr lang="bg-BG" sz="1360"/>
              <a:t>deliberative agent – има своя гледна точка и може да следва свой лично създаден план.</a:t>
            </a:r>
            <a:endParaRPr sz="1360"/>
          </a:p>
          <a:p>
            <a:pPr indent="-285750" lvl="1" marL="74295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1088"/>
              <a:buChar char="►"/>
            </a:pPr>
            <a:r>
              <a:rPr lang="bg-BG" sz="1360"/>
              <a:t>hybrid agent – смесица между реактивен и съвещателен – може да следва свой план, но в същото време да реагира без обсъждане.</a:t>
            </a:r>
            <a:endParaRPr sz="1360"/>
          </a:p>
          <a:p>
            <a:pPr indent="-342900" lvl="0" marL="3429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1224"/>
              <a:buChar char="►"/>
            </a:pPr>
            <a:r>
              <a:rPr lang="bg-BG" sz="1530"/>
              <a:t>DeepMind - The Role of Multi-Agent Learning in Artificial Intelligence Research </a:t>
            </a:r>
            <a:r>
              <a:rPr lang="bg-BG" sz="1530" u="sng">
                <a:solidFill>
                  <a:schemeClr val="hlink"/>
                </a:solidFill>
                <a:hlinkClick r:id="rId3"/>
              </a:rPr>
              <a:t>https://www.youtube.com/watch?v=yE62Zwhmzi8</a:t>
            </a:r>
            <a:endParaRPr sz="1530"/>
          </a:p>
          <a:p>
            <a:pPr indent="-342900" lvl="0" marL="3429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1224"/>
              <a:buChar char="►"/>
            </a:pPr>
            <a:r>
              <a:rPr lang="bg-BG" sz="1530"/>
              <a:t>Distributed Artificial Intelligence in Space, SEI, Carnegie Mellon University </a:t>
            </a:r>
            <a:r>
              <a:rPr lang="bg-BG" sz="1530" u="sng">
                <a:solidFill>
                  <a:schemeClr val="hlink"/>
                </a:solidFill>
                <a:hlinkClick r:id="rId4"/>
              </a:rPr>
              <a:t>https://www.youtube.com/watch?v=_VZW75w0eIE</a:t>
            </a:r>
            <a:endParaRPr sz="1530"/>
          </a:p>
          <a:p>
            <a:pPr indent="-265176" lvl="0" marL="3429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1224"/>
              <a:buNone/>
            </a:pPr>
            <a:r>
              <a:t/>
            </a:r>
            <a:endParaRPr sz="1530"/>
          </a:p>
          <a:p>
            <a:pPr indent="-265176" lvl="0" marL="3429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1224"/>
              <a:buNone/>
            </a:pPr>
            <a:r>
              <a:t/>
            </a:r>
            <a:endParaRPr sz="153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29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bg-BG"/>
              <a:t>Разпределен изкуствен интелект </a:t>
            </a:r>
            <a:endParaRPr/>
          </a:p>
        </p:txBody>
      </p:sp>
      <p:pic>
        <p:nvPicPr>
          <p:cNvPr id="319" name="Google Shape;319;p29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51932" y="1930401"/>
            <a:ext cx="4940068" cy="492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219192" y="2518611"/>
            <a:ext cx="7355982" cy="36923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bg-BG"/>
              <a:t>Какво е това?</a:t>
            </a:r>
            <a:endParaRPr/>
          </a:p>
        </p:txBody>
      </p:sp>
      <p:pic>
        <p:nvPicPr>
          <p:cNvPr id="156" name="Google Shape;156;p3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1928" y="1156327"/>
            <a:ext cx="4303740" cy="4796117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3"/>
          <p:cNvSpPr txBox="1"/>
          <p:nvPr/>
        </p:nvSpPr>
        <p:spPr>
          <a:xfrm>
            <a:off x="4975668" y="2620622"/>
            <a:ext cx="4669917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30"/>
              <a:buFont typeface="Trebuchet MS"/>
              <a:buNone/>
            </a:pPr>
            <a:r>
              <a:rPr b="0" i="0" lang="bg-BG" sz="333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Човешки мозък в състояние на почивка</a:t>
            </a:r>
            <a:endParaRPr b="0" i="0" sz="3330" u="none" cap="none" strike="noStrike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30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bg-BG"/>
              <a:t>Примери за разпределени системи:</a:t>
            </a:r>
            <a:br>
              <a:rPr lang="bg-BG"/>
            </a:br>
            <a:r>
              <a:rPr lang="bg-BG"/>
              <a:t>Разпределени бази данни</a:t>
            </a:r>
            <a:endParaRPr/>
          </a:p>
        </p:txBody>
      </p:sp>
      <p:sp>
        <p:nvSpPr>
          <p:cNvPr id="326" name="Google Shape;326;p30"/>
          <p:cNvSpPr txBox="1"/>
          <p:nvPr>
            <p:ph idx="1" type="body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bg-BG"/>
              <a:t>Една разпределена база данни е разположена върху множество сървъри и/или физически локации. Данните й могат да бъдат </a:t>
            </a:r>
            <a:r>
              <a:rPr i="1" lang="bg-BG"/>
              <a:t>репликирани</a:t>
            </a:r>
            <a:r>
              <a:rPr lang="bg-BG"/>
              <a:t> или </a:t>
            </a:r>
            <a:r>
              <a:rPr i="1" lang="bg-BG"/>
              <a:t>дупликирани</a:t>
            </a:r>
            <a:r>
              <a:rPr lang="bg-BG"/>
              <a:t> в различни системи.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bg-BG"/>
              <a:t>Трябва да сме наясно с хомогенната и хетерогенната природа на разпределените бази данни.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bg-BG"/>
              <a:t>Хомогенно разпределени бази данни – всяка част от системата има една и съща database management system и един и същи data model. Лесни за поддръжка и скалиране чрез добавяне на нови nodes и locations.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bg-BG"/>
              <a:t>Хетерогенно разрпределени бази данни – разрешават множество data models, различни database management systems. Използват се gateways, за транслация от един node към друг.</a:t>
            </a:r>
            <a:endParaRPr/>
          </a:p>
          <a:p>
            <a:pPr indent="-251459" lvl="0" marL="342900" rtl="0" algn="l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1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bg-BG"/>
              <a:t>Разпределени бази данни</a:t>
            </a:r>
            <a:endParaRPr/>
          </a:p>
        </p:txBody>
      </p:sp>
      <p:pic>
        <p:nvPicPr>
          <p:cNvPr id="332" name="Google Shape;332;p31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525" y="1599114"/>
            <a:ext cx="6495696" cy="51835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2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bg-BG"/>
              <a:t>Архитектури</a:t>
            </a:r>
            <a:endParaRPr/>
          </a:p>
        </p:txBody>
      </p:sp>
      <p:sp>
        <p:nvSpPr>
          <p:cNvPr id="338" name="Google Shape;338;p32"/>
          <p:cNvSpPr txBox="1"/>
          <p:nvPr>
            <p:ph idx="1" type="body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224"/>
              <a:buChar char="►"/>
            </a:pPr>
            <a:r>
              <a:rPr lang="bg-BG" sz="1530"/>
              <a:t>Разпределените системи е нужно да споделят мрежа, която да създава връзка между различните компоненти (машини, хардуер и софтуер).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1224"/>
              <a:buChar char="►"/>
            </a:pPr>
            <a:r>
              <a:rPr lang="bg-BG" sz="1530"/>
              <a:t>Те трябва да могат да обменят съобщения и информация по между си.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1088"/>
              <a:buChar char="►"/>
            </a:pPr>
            <a:r>
              <a:rPr lang="bg-BG" sz="1360"/>
              <a:t>Тази мрежа може да е свързана с IP адреси, да използва кабели или дори платки.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1088"/>
              <a:buChar char="►"/>
            </a:pPr>
            <a:r>
              <a:rPr lang="bg-BG" sz="1360"/>
              <a:t>Съобщенията изпратени между компонентите съдържат данни, които системата желае да споделя като бази данни, обекти и файлове.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1088"/>
              <a:buChar char="►"/>
            </a:pPr>
            <a:r>
              <a:rPr lang="bg-BG" sz="1360"/>
              <a:t>Начинът, по който съобщенията се комуникират надеждно, било то изпращане, получаване и приемане или как едно звено, повтаря дадена връзка след проблем и основна характеристика за една разпределена система.</a:t>
            </a:r>
            <a:endParaRPr sz="1360"/>
          </a:p>
          <a:p>
            <a:pPr indent="-342900" lvl="0" marL="3429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1224"/>
              <a:buChar char="►"/>
            </a:pPr>
            <a:r>
              <a:rPr lang="bg-BG" sz="1530"/>
              <a:t>Разпределените системи са създадени с причина - нуждата определени услуги и приложения да скалират - към тях да бъдат добавени и управлявани нови машини.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1224"/>
              <a:buChar char="►"/>
            </a:pPr>
            <a:r>
              <a:rPr lang="bg-BG" sz="1530"/>
              <a:t>Основния риск при дизайна на разпределени системи е съотношението между сложност и производителност.</a:t>
            </a:r>
            <a:endParaRPr sz="1530"/>
          </a:p>
          <a:p>
            <a:pPr indent="-342900" lvl="0" marL="3429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1224"/>
              <a:buChar char="►"/>
            </a:pPr>
            <a:r>
              <a:rPr lang="bg-BG" sz="1530"/>
              <a:t>За да разберем това, нека да разгледаме различните видове разпределени архитектури и тяхните плюсове и минуси.</a:t>
            </a:r>
            <a:endParaRPr sz="153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33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bg-BG"/>
              <a:t>Типове разпределени архитектури</a:t>
            </a:r>
            <a:br>
              <a:rPr lang="bg-BG"/>
            </a:br>
            <a:r>
              <a:rPr lang="bg-BG"/>
              <a:t>Client-Server</a:t>
            </a:r>
            <a:endParaRPr/>
          </a:p>
        </p:txBody>
      </p:sp>
      <p:sp>
        <p:nvSpPr>
          <p:cNvPr id="344" name="Google Shape;344;p33"/>
          <p:cNvSpPr txBox="1"/>
          <p:nvPr>
            <p:ph idx="1" type="body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bg-BG"/>
              <a:t>Изначално разпределените системи са се състояли от сървър, разполагащ със споделени ресурси като принтер, база данни или web сървър. 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bg-BG"/>
              <a:t>Този сървър също така е разполагал с множество клиенти, които сами решават, кога и как да използват ресурсите му.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bg-BG"/>
              <a:t>Клиентите решават, какво ще правят с данните – дали ще създават нови, ще редактират или изтриват стари и т.н.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bg-BG"/>
              <a:t>Хранилища за код като Git са добър пример, в който решението кога и как да се разпределя информацията, зависи от разработчиците, които сами решават кога да commit-ват промени.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34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bg-BG"/>
              <a:t>Типове разпределени архитектури</a:t>
            </a:r>
            <a:br>
              <a:rPr lang="bg-BG"/>
            </a:br>
            <a:r>
              <a:rPr lang="bg-BG"/>
              <a:t>Three-tier</a:t>
            </a:r>
            <a:endParaRPr/>
          </a:p>
        </p:txBody>
      </p:sp>
      <p:sp>
        <p:nvSpPr>
          <p:cNvPr id="350" name="Google Shape;350;p34"/>
          <p:cNvSpPr txBox="1"/>
          <p:nvPr>
            <p:ph idx="1" type="body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bg-BG"/>
              <a:t>При този вид архитектура, клиентите нямат нужда да определят лично кога да променят данните и вземането на подобни решения им е спестено.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bg-BG"/>
              <a:t>Повечето изначални web приложения спадат към тази категория.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bg-BG"/>
              <a:t>Middle tier частта може да бъде наречена агент, който получава и обработва заявките (requests) от клиентите.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bg-BG"/>
              <a:t>Middle tier може да бъде stateless.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Google Shape;355;p35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3347" y="31391"/>
            <a:ext cx="7636042" cy="68652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36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bg-BG"/>
              <a:t>Типове разпределени архитектури</a:t>
            </a:r>
            <a:br>
              <a:rPr lang="bg-BG"/>
            </a:br>
            <a:r>
              <a:rPr lang="bg-BG"/>
              <a:t>Multi-tier</a:t>
            </a:r>
            <a:endParaRPr/>
          </a:p>
        </p:txBody>
      </p:sp>
      <p:sp>
        <p:nvSpPr>
          <p:cNvPr id="361" name="Google Shape;361;p36"/>
          <p:cNvSpPr txBox="1"/>
          <p:nvPr>
            <p:ph idx="1" type="body"/>
          </p:nvPr>
        </p:nvSpPr>
        <p:spPr>
          <a:xfrm>
            <a:off x="677334" y="2160589"/>
            <a:ext cx="3389340" cy="3880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bg-BG"/>
              <a:t>Enterprise web services първи създават n-tier или multi-tier архитектурни системи.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bg-BG"/>
              <a:t>Те разпространяват идеята, че различни сървъри могат да притежават бизнес логиката и да взаймодействат, както с данните, така и с презентационния слой.</a:t>
            </a:r>
            <a:endParaRPr/>
          </a:p>
        </p:txBody>
      </p:sp>
      <p:pic>
        <p:nvPicPr>
          <p:cNvPr id="362" name="Google Shape;362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46886" y="2048294"/>
            <a:ext cx="4981072" cy="37524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37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bg-BG"/>
              <a:t>Типове разпределени архитектури</a:t>
            </a:r>
            <a:br>
              <a:rPr lang="bg-BG"/>
            </a:br>
            <a:r>
              <a:rPr lang="bg-BG"/>
              <a:t>Peer-to-peer</a:t>
            </a:r>
            <a:endParaRPr/>
          </a:p>
        </p:txBody>
      </p:sp>
      <p:sp>
        <p:nvSpPr>
          <p:cNvPr id="368" name="Google Shape;368;p37"/>
          <p:cNvSpPr txBox="1"/>
          <p:nvPr>
            <p:ph idx="1" type="body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bg-BG"/>
              <a:t>Няма централизирани или специфични машини, които да отговарят за основна функционалност в този вид архитектури.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bg-BG"/>
              <a:t>Всичките решения се взимат от машините участници.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bg-BG"/>
              <a:t>Всяка машина може да бъде, както client, така и server.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bg-BG"/>
              <a:t>Отговорността е споделена между участниците в системата.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bg-BG"/>
              <a:t>Blockchain и Bittorrent са добър пример за това.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38"/>
          <p:cNvSpPr txBox="1"/>
          <p:nvPr>
            <p:ph type="title"/>
          </p:nvPr>
        </p:nvSpPr>
        <p:spPr>
          <a:xfrm>
            <a:off x="653271" y="176463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bg-BG"/>
              <a:t>Peer to Peer	</a:t>
            </a:r>
            <a:endParaRPr/>
          </a:p>
        </p:txBody>
      </p:sp>
      <p:pic>
        <p:nvPicPr>
          <p:cNvPr id="374" name="Google Shape;374;p38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058779"/>
            <a:ext cx="12314394" cy="5799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39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bg-BG"/>
              <a:t>BitTorrent</a:t>
            </a:r>
            <a:endParaRPr/>
          </a:p>
        </p:txBody>
      </p:sp>
      <p:pic>
        <p:nvPicPr>
          <p:cNvPr id="380" name="Google Shape;380;p39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34" y="2081375"/>
            <a:ext cx="8680218" cy="40787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4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bg-BG"/>
              <a:t>А какво е това?</a:t>
            </a:r>
            <a:endParaRPr/>
          </a:p>
        </p:txBody>
      </p:sp>
      <p:sp>
        <p:nvSpPr>
          <p:cNvPr id="163" name="Google Shape;163;p4"/>
          <p:cNvSpPr txBox="1"/>
          <p:nvPr/>
        </p:nvSpPr>
        <p:spPr>
          <a:xfrm>
            <a:off x="4975668" y="2620622"/>
            <a:ext cx="4669917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b="0" i="0" lang="bg-BG" sz="36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Човешки мозък реагиращ на музика</a:t>
            </a:r>
            <a:endParaRPr b="0" i="0" sz="3600" u="none" cap="none" strike="noStrike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64" name="Google Shape;164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5288" y="1412331"/>
            <a:ext cx="4216818" cy="4643838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4"/>
          <p:cNvSpPr txBox="1"/>
          <p:nvPr>
            <p:ph idx="1" type="body"/>
          </p:nvPr>
        </p:nvSpPr>
        <p:spPr>
          <a:xfrm>
            <a:off x="6636976" y="6858000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51459" lvl="0" marL="342900" rtl="0" algn="l">
              <a:spcBef>
                <a:spcPts val="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40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bg-BG"/>
              <a:t>Blockchain</a:t>
            </a:r>
            <a:endParaRPr/>
          </a:p>
        </p:txBody>
      </p:sp>
      <p:pic>
        <p:nvPicPr>
          <p:cNvPr id="386" name="Google Shape;386;p40">
            <a:hlinkClick r:id="rId3"/>
          </p:cNvPr>
          <p:cNvPicPr preferRelativeResize="0"/>
          <p:nvPr>
            <p:ph idx="1" type="body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7335" y="1927254"/>
            <a:ext cx="7472054" cy="49307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41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bg-BG"/>
              <a:t>Предимства на разпределените системи</a:t>
            </a:r>
            <a:endParaRPr/>
          </a:p>
        </p:txBody>
      </p:sp>
      <p:sp>
        <p:nvSpPr>
          <p:cNvPr id="392" name="Google Shape;392;p41"/>
          <p:cNvSpPr txBox="1"/>
          <p:nvPr>
            <p:ph idx="1" type="body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bg-BG"/>
              <a:t>Целта на разпределените системи е да разрешат скалируемост, производителност и достъпност на своите приложения.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b="1" lang="bg-BG"/>
              <a:t>Предимствата включват</a:t>
            </a:r>
            <a:endParaRPr/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SzPts val="1280"/>
              <a:buChar char="►"/>
            </a:pPr>
            <a:r>
              <a:rPr lang="bg-BG"/>
              <a:t>Неограничено хоризонтално скалиране – добавяме машини, когато искаме.</a:t>
            </a:r>
            <a:endParaRPr/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SzPts val="1280"/>
              <a:buChar char="►"/>
            </a:pPr>
            <a:r>
              <a:rPr lang="bg-BG"/>
              <a:t>Low Latency – машини чисто физически разпределени близо до потребителите.</a:t>
            </a:r>
            <a:endParaRPr/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SzPts val="1280"/>
              <a:buChar char="►"/>
            </a:pPr>
            <a:r>
              <a:rPr lang="bg-BG"/>
              <a:t>Fault Tolerance – ако един data център е недостъпен, друг такъв поема неговата дейност.</a:t>
            </a:r>
            <a:endParaRPr/>
          </a:p>
          <a:p>
            <a:pPr indent="-251459" lvl="0" marL="342900" rtl="0" algn="l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42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t/>
            </a:r>
            <a:endParaRPr/>
          </a:p>
        </p:txBody>
      </p:sp>
      <p:pic>
        <p:nvPicPr>
          <p:cNvPr descr="What is the iceberg model? Here's 2 examples showing how well it works!" id="398" name="Google Shape;398;p42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34" y="235535"/>
            <a:ext cx="7975283" cy="65663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43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bg-BG"/>
              <a:t>Недостатъци на разпределените системи</a:t>
            </a:r>
            <a:endParaRPr/>
          </a:p>
        </p:txBody>
      </p:sp>
      <p:sp>
        <p:nvSpPr>
          <p:cNvPr id="404" name="Google Shape;404;p43"/>
          <p:cNvSpPr txBox="1"/>
          <p:nvPr>
            <p:ph idx="1" type="body"/>
          </p:nvPr>
        </p:nvSpPr>
        <p:spPr>
          <a:xfrm>
            <a:off x="677334" y="2160589"/>
            <a:ext cx="8596668" cy="40878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bg-BG"/>
              <a:t>Всяко инженерно решение има своите рискове. Сложността е най-голямото предизвикателство при разпределените системи, а и не само.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bg-BG"/>
              <a:t>Повече машини, повече съобщения, повече данни могат да доведат до:</a:t>
            </a:r>
            <a:endParaRPr/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SzPts val="1280"/>
              <a:buChar char="►"/>
            </a:pPr>
            <a:r>
              <a:rPr lang="bg-BG"/>
              <a:t>Проблеми с интеграцията и последователността на данните – възможността за синхронизация според промените в данните и статуса на приложението, особено когато стартират, спират или отказват звена от системата, е изкуство.</a:t>
            </a:r>
            <a:endParaRPr/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SzPts val="1280"/>
              <a:buChar char="►"/>
            </a:pPr>
            <a:r>
              <a:rPr lang="bg-BG"/>
              <a:t>Проблеми с мрежата и комуникацията – съобщенията могат да не достигнат до правилното звено, в правилния ред, което може да унищожи комуникацията и функционалността.</a:t>
            </a:r>
            <a:endParaRPr/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SzPts val="1280"/>
              <a:buChar char="►"/>
            </a:pPr>
            <a:r>
              <a:rPr lang="bg-BG"/>
              <a:t>Проблеми с управлението – повече планиране, повече мониторинг, разпределяне на натоварването.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44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bg-BG"/>
              <a:t>Как да разпределим една система?</a:t>
            </a:r>
            <a:endParaRPr/>
          </a:p>
        </p:txBody>
      </p:sp>
      <p:pic>
        <p:nvPicPr>
          <p:cNvPr descr="Challenges for a Distributed System" id="410" name="Google Shape;410;p44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08314" y="2398294"/>
            <a:ext cx="6558944" cy="40196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45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bg-BG"/>
              <a:t>Q&amp;A : Въпроси?</a:t>
            </a:r>
            <a:endParaRPr/>
          </a:p>
        </p:txBody>
      </p:sp>
      <p:pic>
        <p:nvPicPr>
          <p:cNvPr id="416" name="Google Shape;416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33" y="1506955"/>
            <a:ext cx="8031079" cy="5086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5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bg-BG"/>
              <a:t>Открийте разликите...</a:t>
            </a:r>
            <a:endParaRPr/>
          </a:p>
        </p:txBody>
      </p:sp>
      <p:sp>
        <p:nvSpPr>
          <p:cNvPr id="171" name="Google Shape;171;p5"/>
          <p:cNvSpPr txBox="1"/>
          <p:nvPr>
            <p:ph idx="1" type="body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51459" lvl="0" marL="342900" rtl="0" algn="l">
              <a:spcBef>
                <a:spcPts val="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/>
          </a:p>
        </p:txBody>
      </p:sp>
      <p:pic>
        <p:nvPicPr>
          <p:cNvPr id="172" name="Google Shape;172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0766" y="1786021"/>
            <a:ext cx="8423724" cy="44463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6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t/>
            </a:r>
            <a:endParaRPr/>
          </a:p>
        </p:txBody>
      </p:sp>
      <p:pic>
        <p:nvPicPr>
          <p:cNvPr id="178" name="Google Shape;178;p6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34" y="609600"/>
            <a:ext cx="3962364" cy="60799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6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161067" y="1556084"/>
            <a:ext cx="3770854" cy="4010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7"/>
          <p:cNvSpPr txBox="1"/>
          <p:nvPr>
            <p:ph type="title"/>
          </p:nvPr>
        </p:nvSpPr>
        <p:spPr>
          <a:xfrm>
            <a:off x="721895" y="601579"/>
            <a:ext cx="8624296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bg-BG"/>
              <a:t>Различна музика = различен мозък</a:t>
            </a:r>
            <a:endParaRPr/>
          </a:p>
        </p:txBody>
      </p:sp>
      <p:pic>
        <p:nvPicPr>
          <p:cNvPr id="185" name="Google Shape;185;p7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03260" y="1558679"/>
            <a:ext cx="5824235" cy="3881437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7"/>
          <p:cNvSpPr/>
          <p:nvPr/>
        </p:nvSpPr>
        <p:spPr>
          <a:xfrm>
            <a:off x="1659408" y="5674413"/>
            <a:ext cx="6096000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bg-BG" sz="1800" u="sng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https://news.northeastern.edu/litmus/northeastern-university-professor-researches-differences-between-the-brains-of-classical-and-jazz-musicians/</a:t>
            </a: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8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t/>
            </a:r>
            <a:endParaRPr/>
          </a:p>
        </p:txBody>
      </p:sp>
      <p:pic>
        <p:nvPicPr>
          <p:cNvPr id="192" name="Google Shape;192;p8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6772" y="465221"/>
            <a:ext cx="8707333" cy="58048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9"/>
          <p:cNvSpPr txBox="1"/>
          <p:nvPr>
            <p:ph type="title"/>
          </p:nvPr>
        </p:nvSpPr>
        <p:spPr>
          <a:xfrm>
            <a:off x="677334" y="376989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40"/>
              <a:buFont typeface="Trebuchet MS"/>
              <a:buNone/>
            </a:pPr>
            <a:r>
              <a:rPr lang="bg-BG" sz="3240"/>
              <a:t>Разпределени изчисления</a:t>
            </a:r>
            <a:br>
              <a:rPr lang="bg-BG" sz="3240"/>
            </a:br>
            <a:r>
              <a:rPr lang="bg-BG" sz="3240"/>
              <a:t>Разпределени бази данни</a:t>
            </a:r>
            <a:br>
              <a:rPr lang="bg-BG" sz="3240"/>
            </a:br>
            <a:r>
              <a:rPr lang="bg-BG" sz="3240"/>
              <a:t>Разпределени приложения</a:t>
            </a:r>
            <a:endParaRPr sz="3240"/>
          </a:p>
        </p:txBody>
      </p:sp>
      <p:sp>
        <p:nvSpPr>
          <p:cNvPr id="198" name="Google Shape;198;p9"/>
          <p:cNvSpPr txBox="1"/>
          <p:nvPr>
            <p:ph idx="1" type="body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332"/>
              <a:buNone/>
            </a:pPr>
            <a:r>
              <a:rPr lang="bg-BG" sz="1665"/>
              <a:t>Дефиниция: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1332"/>
              <a:buChar char="►"/>
            </a:pPr>
            <a:r>
              <a:rPr lang="bg-BG" sz="1665"/>
              <a:t>съвкупност от независими компоненти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1332"/>
              <a:buChar char="►"/>
            </a:pPr>
            <a:r>
              <a:rPr lang="bg-BG" sz="1665"/>
              <a:t>разположени на различни машини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1332"/>
              <a:buChar char="►"/>
            </a:pPr>
            <a:r>
              <a:rPr lang="bg-BG" sz="1665"/>
              <a:t>обменящи съобщения помежду си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1332"/>
              <a:buChar char="►"/>
            </a:pPr>
            <a:r>
              <a:rPr lang="bg-BG" sz="1665"/>
              <a:t>с обща цел</a:t>
            </a:r>
            <a:endParaRPr/>
          </a:p>
          <a:p>
            <a:pPr indent="-258318" lvl="0" marL="3429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1332"/>
              <a:buNone/>
            </a:pPr>
            <a:r>
              <a:t/>
            </a:r>
            <a:endParaRPr sz="1665"/>
          </a:p>
          <a:p>
            <a:pPr indent="-342900" lvl="0" marL="3429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1332"/>
              <a:buChar char="►"/>
            </a:pPr>
            <a:r>
              <a:rPr lang="bg-BG" sz="1665"/>
              <a:t>Една разпределена система ще изглежда сякаш е един единствен интерфейс, спрямо потребителя. 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1332"/>
              <a:buChar char="►"/>
            </a:pPr>
            <a:r>
              <a:rPr lang="bg-BG" sz="1665"/>
              <a:t>Идеята на разпределената система е да увеличи ресурсите и работата с информация, като същевременно предотврати timeouts.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1332"/>
              <a:buChar char="►"/>
            </a:pPr>
            <a:r>
              <a:rPr lang="bg-BG" sz="1665"/>
              <a:t>Ако един от компонентите спре да работи, това не трябва да повлияе на цялата услуга.</a:t>
            </a:r>
            <a:endParaRPr sz="1665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acet">
  <a:themeElements>
    <a:clrScheme name="Facet">
      <a:dk1>
        <a:srgbClr val="000000"/>
      </a:dk1>
      <a:lt1>
        <a:srgbClr val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2020-10-19T11:07:03Z</dcterms:created>
  <dc:creator>Viktor</dc:creator>
</cp:coreProperties>
</file>